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25.svg" ContentType="image/svg+xml"/>
  <Override PartName="/ppt/media/image27.svg" ContentType="image/svg+xml"/>
  <Override PartName="/ppt/media/image39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4" r:id="rId6"/>
    <p:sldId id="260" r:id="rId7"/>
    <p:sldId id="286" r:id="rId8"/>
    <p:sldId id="268" r:id="rId9"/>
    <p:sldId id="285" r:id="rId10"/>
    <p:sldId id="287" r:id="rId11"/>
    <p:sldId id="293" r:id="rId12"/>
    <p:sldId id="261" r:id="rId13"/>
    <p:sldId id="269" r:id="rId14"/>
    <p:sldId id="288" r:id="rId15"/>
    <p:sldId id="289" r:id="rId16"/>
    <p:sldId id="290" r:id="rId17"/>
    <p:sldId id="291" r:id="rId18"/>
    <p:sldId id="311" r:id="rId19"/>
    <p:sldId id="292" r:id="rId20"/>
    <p:sldId id="301" r:id="rId21"/>
    <p:sldId id="313" r:id="rId22"/>
    <p:sldId id="303" r:id="rId23"/>
    <p:sldId id="302" r:id="rId24"/>
    <p:sldId id="304" r:id="rId25"/>
    <p:sldId id="308" r:id="rId26"/>
    <p:sldId id="312" r:id="rId27"/>
    <p:sldId id="306" r:id="rId28"/>
    <p:sldId id="305" r:id="rId29"/>
    <p:sldId id="307" r:id="rId30"/>
    <p:sldId id="309" r:id="rId31"/>
    <p:sldId id="298" r:id="rId32"/>
    <p:sldId id="299" r:id="rId33"/>
    <p:sldId id="271" r:id="rId34"/>
    <p:sldId id="310" r:id="rId35"/>
    <p:sldId id="297" r:id="rId36"/>
    <p:sldId id="262" r:id="rId37"/>
    <p:sldId id="294" r:id="rId38"/>
    <p:sldId id="26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7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1C1"/>
    <a:srgbClr val="43817D"/>
    <a:srgbClr val="3C7472"/>
    <a:srgbClr val="5EACAB"/>
    <a:srgbClr val="D9D9D9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20" y="108"/>
      </p:cViewPr>
      <p:guideLst>
        <p:guide orient="horz" pos="2117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png"/><Relationship Id="rId6" Type="http://schemas.openxmlformats.org/officeDocument/2006/relationships/tags" Target="../tags/tag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inspiration_re_ivlv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sp>
        <p:nvSpPr>
          <p:cNvPr id="7" name="矩形 6"/>
          <p:cNvSpPr/>
          <p:nvPr userDrawn="1"/>
        </p:nvSpPr>
        <p:spPr>
          <a:xfrm>
            <a:off x="1245235" y="4329430"/>
            <a:ext cx="3276600" cy="1844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314450" y="2162175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11" name="直接连接符 10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1223962" y="1271588"/>
            <a:ext cx="7517081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4000" dirty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1223962" y="2108496"/>
            <a:ext cx="10136295" cy="914400"/>
          </a:xfrm>
          <a:noFill/>
        </p:spPr>
        <p:txBody>
          <a:bodyPr wrap="square" rtlCol="0">
            <a:noAutofit/>
          </a:bodyPr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defRPr>
            </a:lvl1pPr>
          </a:lstStyle>
          <a:p>
            <a:pPr marL="0" lvl="0">
              <a:lnSpc>
                <a:spcPct val="150000"/>
              </a:lnSpc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design_data_re_0s2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2" name="矩形 11"/>
          <p:cNvSpPr/>
          <p:nvPr userDrawn="1"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3" name="矩形: 剪去对角 12"/>
          <p:cNvSpPr/>
          <p:nvPr userDrawn="1"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tape-145367"/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693660" y="668020"/>
            <a:ext cx="2865755" cy="1417955"/>
          </a:xfrm>
          <a:prstGeom prst="rect">
            <a:avLst/>
          </a:prstGeom>
        </p:spPr>
      </p:pic>
      <p:sp>
        <p:nvSpPr>
          <p:cNvPr id="16" name="矩形: 剪去对角 15"/>
          <p:cNvSpPr/>
          <p:nvPr userDrawn="1"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剪去对角 17"/>
          <p:cNvSpPr/>
          <p:nvPr userDrawn="1"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剪去对角 19"/>
          <p:cNvSpPr/>
          <p:nvPr userDrawn="1"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0"/>
          </p:nvPr>
        </p:nvSpPr>
        <p:spPr>
          <a:xfrm>
            <a:off x="1888241" y="840073"/>
            <a:ext cx="8395012" cy="914400"/>
          </a:xfrm>
        </p:spPr>
        <p:txBody>
          <a:bodyPr/>
          <a:lstStyle>
            <a:lvl1pPr>
              <a:defRPr lang="zh-CN" altLang="en-US" sz="4800" kern="1200" smtClean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/>
          </p:nvPr>
        </p:nvSpPr>
        <p:spPr>
          <a:xfrm>
            <a:off x="1530975" y="2041783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/>
          </p:nvPr>
        </p:nvSpPr>
        <p:spPr>
          <a:xfrm>
            <a:off x="1548464" y="2943690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1550962" y="378563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538471" y="4822457"/>
            <a:ext cx="8395012" cy="914400"/>
          </a:xfrm>
        </p:spPr>
        <p:txBody>
          <a:bodyPr/>
          <a:lstStyle>
            <a:lvl1pPr>
              <a:defRPr lang="zh-CN" altLang="en-US" sz="32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tape-145367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1" name="图形 10" descr="undraw_ideas_re_7twj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>
          <a:xfrm>
            <a:off x="1833277" y="830077"/>
            <a:ext cx="8395012" cy="914400"/>
          </a:xfrm>
        </p:spPr>
        <p:txBody>
          <a:bodyPr/>
          <a:lstStyle>
            <a:lvl1pPr>
              <a:defRPr lang="zh-CN" altLang="en-US" sz="48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6253554" y="2848626"/>
            <a:ext cx="12181930" cy="914400"/>
          </a:xfrm>
        </p:spPr>
        <p:txBody>
          <a:bodyPr/>
          <a:lstStyle>
            <a:lvl1pPr>
              <a:defRPr lang="zh-CN" altLang="en-US" sz="6000" kern="1200" dirty="0" smtClean="0">
                <a:solidFill>
                  <a:schemeClr val="accent4"/>
                </a:solidFill>
                <a:latin typeface="+mn-lt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2596450" y="5469836"/>
            <a:ext cx="8395012" cy="394148"/>
          </a:xfrm>
          <a:noFill/>
        </p:spPr>
        <p:txBody>
          <a:bodyPr wrap="square" rtlCol="0">
            <a:spAutoFit/>
          </a:bodyPr>
          <a:lstStyle>
            <a:lvl1pPr algn="r">
              <a:defRPr lang="zh-CN" altLang="en-US" sz="1600" dirty="0">
                <a:solidFill>
                  <a:schemeClr val="accent5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undraw_my_password_re_ydq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pic>
        <p:nvPicPr>
          <p:cNvPr id="9" name="图形 8" descr="undraw_portfolio_website_re_jsdd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" name="矩形 9"/>
          <p:cNvSpPr/>
          <p:nvPr userDrawn="1"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tape-14536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3734795" y="2697055"/>
            <a:ext cx="9423265" cy="1409996"/>
          </a:xfrm>
        </p:spPr>
        <p:txBody>
          <a:bodyPr/>
          <a:lstStyle>
            <a:lvl1pPr>
              <a:defRPr lang="zh-CN" altLang="en-US" sz="5400" kern="1200" dirty="0" smtClean="0">
                <a:solidFill>
                  <a:schemeClr val="accent4"/>
                </a:solidFill>
                <a:latin typeface="+mn-lt"/>
                <a:ea typeface="+mn-lt"/>
                <a:cs typeface="OPPOSans L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思源黑体 Light" panose="020B0300000000000000" charset="-122"/>
                <a:ea typeface="思源黑体 Light" panose="020B0300000000000000" charset="-122"/>
                <a:cs typeface="思源黑体 Light" panose="020B0300000000000000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accent6"/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sp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sp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思源黑体 Regular" panose="020B0500000000000000" charset="-122"/>
                <a:ea typeface="思源黑体 Regular" panose="020B0500000000000000" charset="-122"/>
                <a:cs typeface="思源黑体 Regular" panose="020B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思源黑体 Regular" panose="020B0500000000000000" charset="-122"/>
          <a:ea typeface="思源黑体 Regular" panose="020B0500000000000000" charset="-122"/>
          <a:cs typeface="思源黑体 Regular" panose="020B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4.sv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8.xml"/><Relationship Id="rId4" Type="http://schemas.openxmlformats.org/officeDocument/2006/relationships/image" Target="../media/image11.svg"/><Relationship Id="rId3" Type="http://schemas.openxmlformats.org/officeDocument/2006/relationships/image" Target="../media/image55.png"/><Relationship Id="rId2" Type="http://schemas.openxmlformats.org/officeDocument/2006/relationships/image" Target="../media/image9.sv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0028" y="4678531"/>
            <a:ext cx="5125972" cy="16056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70028" y="4572819"/>
            <a:ext cx="523749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  <a:sym typeface="+mn-ea"/>
              </a:rPr>
              <a:t>汇报人：</a:t>
            </a:r>
            <a:r>
              <a:rPr lang="en-US" altLang="zh-CN" sz="2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  <a:sym typeface="+mn-ea"/>
              </a:rPr>
              <a:t>XX</a:t>
            </a:r>
            <a:endParaRPr lang="en-US" altLang="zh-CN" sz="28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思源黑体 Regular" panose="020B0500000000000000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  <a:sym typeface="+mn-ea"/>
              </a:rPr>
              <a:t>小组成员：</a:t>
            </a:r>
            <a:r>
              <a:rPr lang="en-US" altLang="zh-CN" sz="2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  <a:sym typeface="+mn-ea"/>
              </a:rPr>
              <a:t>XX</a:t>
            </a:r>
            <a:endParaRPr lang="en-US" altLang="zh-CN" sz="28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思源黑体 Regular" panose="020B05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1480" y="748043"/>
            <a:ext cx="7278623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</a:rPr>
              <a:t>基于</a:t>
            </a:r>
            <a:r>
              <a:rPr lang="en-US" altLang="zh-CN" sz="4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</a:rPr>
              <a:t>STM32</a:t>
            </a:r>
            <a:r>
              <a:rPr lang="zh-CN" altLang="en-US" sz="4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思源黑体 Regular" panose="020B0500000000000000" charset="-122"/>
              </a:rPr>
              <a:t>的智能台灯系统</a:t>
            </a:r>
            <a:endParaRPr lang="en-US" altLang="zh-CN" sz="48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思源黑体 Regular" panose="020B0500000000000000" charset="-122"/>
            </a:endParaRPr>
          </a:p>
        </p:txBody>
      </p:sp>
      <p:pic>
        <p:nvPicPr>
          <p:cNvPr id="5" name="图形 4" descr="undraw_inspiration_re_ivlv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25535" y="4018280"/>
            <a:ext cx="2383790" cy="2017395"/>
          </a:xfrm>
          <a:prstGeom prst="rect">
            <a:avLst/>
          </a:prstGeom>
          <a:effectLst>
            <a:outerShdw blurRad="203200" dist="101600" dir="2700000" algn="tl" rotWithShape="0">
              <a:schemeClr val="bg1">
                <a:lumMod val="10000"/>
                <a:alpha val="30000"/>
              </a:schemeClr>
            </a:outerShdw>
          </a:effectLst>
        </p:spPr>
      </p:pic>
      <p:cxnSp>
        <p:nvCxnSpPr>
          <p:cNvPr id="3" name="直接连接符 2"/>
          <p:cNvCxnSpPr/>
          <p:nvPr/>
        </p:nvCxnSpPr>
        <p:spPr>
          <a:xfrm>
            <a:off x="1554148" y="1892037"/>
            <a:ext cx="3829050" cy="0"/>
          </a:xfrm>
          <a:prstGeom prst="line">
            <a:avLst/>
          </a:prstGeom>
          <a:ln>
            <a:solidFill>
              <a:srgbClr val="86C1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540000">
            <a:off x="8114310" y="162330"/>
            <a:ext cx="5605145" cy="1734820"/>
            <a:chOff x="12808" y="83"/>
            <a:chExt cx="8827" cy="2732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9751" y="543175"/>
            <a:ext cx="1147224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预期功能</a:t>
            </a:r>
            <a:r>
              <a:rPr lang="zh-CN" altLang="en-US" sz="20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1.APP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远程控制功能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）开关台灯与亮度调节：通过机智云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远程控制台灯开关及亮度调节。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）开关风扇与挡位控制：手机端可进行三种风扇转速的切换及开关。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语音控制功能：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通过设置相应唤醒词，系统可以进行信息识别和实现相关控制，包括支持：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打开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关闭风扇，调节风扇挡位等。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环境数据显示：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DHT11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秒进行数据的更新，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屏幕与手机端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同步更新温湿度数据。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latin typeface="OPPOSans R" panose="00020600040101010101" charset="-122"/>
                <a:ea typeface="OPPOSans L" panose="00020600040101010101" charset="-122"/>
                <a:cs typeface="思源黑体 Regular" panose="020B0500000000000000" charset="-122"/>
              </a:rPr>
              <a:t>功能实现</a:t>
            </a:r>
            <a:r>
              <a:rPr lang="en-US" altLang="zh-CN" sz="6000" dirty="0">
                <a:solidFill>
                  <a:schemeClr val="accent4"/>
                </a:solidFill>
                <a:latin typeface="OPPOSans R" panose="00020600040101010101" charset="-122"/>
                <a:ea typeface="OPPOSans R" panose="00020600040101010101" charset="-122"/>
                <a:cs typeface="思源黑体 Regular" panose="020B0500000000000000" charset="-122"/>
              </a:rPr>
              <a:t> </a:t>
            </a:r>
            <a:endParaRPr lang="en-US" altLang="zh-CN" sz="6000" dirty="0">
              <a:solidFill>
                <a:schemeClr val="accent4"/>
              </a:solidFill>
              <a:latin typeface="OPPOSans R" panose="00020600040101010101" charset="-122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7" name="图形 16" descr="undraw_phone_call_re_hx6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049" r="10198"/>
          <a:stretch>
            <a:fillRect/>
          </a:stretch>
        </p:blipFill>
        <p:spPr>
          <a:xfrm>
            <a:off x="1621790" y="2583180"/>
            <a:ext cx="4694555" cy="323024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PART-3 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 descr="undraw_unlock_re_a55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30589" y="3429000"/>
            <a:ext cx="1748790" cy="31235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0891" y="400593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主题函数部分</a:t>
            </a:r>
            <a:r>
              <a:rPr lang="zh-CN" altLang="en-US" sz="32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0129" y="1114102"/>
            <a:ext cx="5811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头文件与项目信息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主题函数分别调用了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标准外设库、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驱动、串口（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）、延时、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显示、电机驱动、温湿度传感器、机智云产品、协议，定时器函数。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" y="1114102"/>
            <a:ext cx="4286848" cy="23148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" y="3834419"/>
            <a:ext cx="3562847" cy="207674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19371" y="3672818"/>
            <a:ext cx="581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变量定义：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定义温湿度，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亮度，外部指令；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设置风扇、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状态（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开）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30537" y="1053142"/>
            <a:ext cx="6183086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系统基础初始化：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配置系统时钟为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72M,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初始化延时函数、初始化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引脚、初始关闭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、电机驱动初始化（初始化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PWM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引脚）。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通信接口初始化：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初始化串口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（天问通信）、串口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2(ESP8266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联网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，定时器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1ms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中断（为机智云提供时间戳）。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传感器初始化：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循环检测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DHT11(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带重试机制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，显示初始化失败，延时重试。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7" y="1455938"/>
            <a:ext cx="5221451" cy="31777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096000" y="1548273"/>
            <a:ext cx="5811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显示初始化与布局：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的初始化后，提示串口打印启动，等待初始化完成，清空屏幕。根据相应规则进行点亮，实现第一行显示温度，第二行显示湿度。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327" y="1282180"/>
            <a:ext cx="4053822" cy="32519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15587" y="1165984"/>
            <a:ext cx="58112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机智云平台初始化：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）将数据点清零，确保设备启动时各传感器和控制状态处于默认值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）初始化协议栈的核心组件（环形缓冲区、协议控制块）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）为云端通信做准备设置配置入网的模式，将设备设置为“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AIRLINK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模式”（空中配置模式），允许用户通过手机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（如机智云官方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或自研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）快速将设备连接到家庭或企业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95" y="2077174"/>
            <a:ext cx="5135441" cy="11315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27314" y="258004"/>
            <a:ext cx="172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主循环逻辑：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57" y="1968138"/>
            <a:ext cx="5979343" cy="40857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21" y="1968138"/>
            <a:ext cx="5907779" cy="40857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7314" y="928405"/>
            <a:ext cx="908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读取温湿度传感器数据，处理机智云平台数据，根据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Res_1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值的不同进行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的开关、风扇档速的调节，并实时更新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屏幕数据。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546574" y="1831262"/>
            <a:ext cx="5645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主循环逻辑：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设备启动后进行温湿度采集，读取温湿度数据；进行机智云通信，处理本地指令，解析云端指令。根据指令对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LED,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风扇进行相应控制，并实时更新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数据。 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3" y="1360725"/>
            <a:ext cx="5611008" cy="37533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7348" y="452844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机智云模块</a:t>
            </a:r>
            <a:r>
              <a:rPr lang="zh-CN" altLang="en-US" sz="32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48" y="1467925"/>
            <a:ext cx="5715798" cy="40963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6045" y="1841860"/>
            <a:ext cx="4280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机智云平台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提供设备与云端的通信协议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GAgent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）及串口协议规范作为数据中转站，处理设备与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APP 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的双向数据交互提供设备管理、简化开发流程，通过自助定义功能生成适配的代码框架。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7060" y="5594443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机智云流图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1414" y="850625"/>
            <a:ext cx="56454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整体系统分为四个层次：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硬件层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的引脚连接，保证二者可以通过串口通信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烧写机智云固件库，实现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连接云端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驱动层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我们在软件方面，实现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的相互通信，其中通过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USART2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发送协议数据到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，以及当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USART2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接收到数据的时候，将数据写入缓冲区。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3"/>
          <a:stretch>
            <a:fillRect/>
          </a:stretch>
        </p:blipFill>
        <p:spPr>
          <a:xfrm>
            <a:off x="6609112" y="1843439"/>
            <a:ext cx="4755575" cy="27531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25550" y="4805554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12.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机智云流图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1511300" y="4768449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4.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结果展示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11300" y="197612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1.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项目简介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511300" y="2861945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2.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基础框架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11300" y="3737610"/>
            <a:ext cx="4256405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3.</a:t>
            </a:r>
            <a:r>
              <a:rPr lang="zh-CN" altLang="en-US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功能实现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r>
              <a:rPr lang="en-US" altLang="zh-CN" sz="32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endParaRPr lang="en-US" altLang="zh-CN" sz="32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6" name="图形 5" descr="undraw_design_data_re_0s2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93660" y="2233930"/>
            <a:ext cx="2988310" cy="340169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1825625" y="717550"/>
            <a:ext cx="193548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chemeClr val="accent4"/>
                </a:solidFill>
                <a:latin typeface="+mj-lt"/>
                <a:ea typeface="+mj-lt"/>
                <a:cs typeface="OPPOSans L" panose="00020600040101010101" charset="-122"/>
              </a:rPr>
              <a:t>目录</a:t>
            </a:r>
            <a:r>
              <a:rPr lang="en-US" altLang="zh-CN" sz="4800" dirty="0">
                <a:solidFill>
                  <a:schemeClr val="accent4"/>
                </a:solidFill>
                <a:latin typeface="+mj-lt"/>
                <a:ea typeface="OPPOSans R" panose="00020600040101010101" charset="-122"/>
                <a:cs typeface="思源黑体 Regular" panose="020B0500000000000000" charset="-122"/>
              </a:rPr>
              <a:t> </a:t>
            </a:r>
            <a:endParaRPr lang="en-US" altLang="zh-CN" sz="4800" dirty="0">
              <a:solidFill>
                <a:schemeClr val="accent4"/>
              </a:solidFill>
              <a:latin typeface="+mj-lt"/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637030" y="996950"/>
            <a:ext cx="76200" cy="760730"/>
          </a:xfrm>
          <a:prstGeom prst="rect">
            <a:avLst/>
          </a:prstGeom>
          <a:solidFill>
            <a:srgbClr val="86C1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7" name="矩形: 剪去对角 16"/>
          <p:cNvSpPr/>
          <p:nvPr/>
        </p:nvSpPr>
        <p:spPr>
          <a:xfrm>
            <a:off x="1637030" y="281495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159635" y="2853055"/>
            <a:ext cx="539940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689215" y="668337"/>
            <a:ext cx="2865755" cy="1417955"/>
          </a:xfrm>
          <a:prstGeom prst="rect">
            <a:avLst/>
          </a:prstGeom>
        </p:spPr>
      </p:pic>
      <p:sp>
        <p:nvSpPr>
          <p:cNvPr id="31" name="矩形: 剪去对角 30"/>
          <p:cNvSpPr/>
          <p:nvPr/>
        </p:nvSpPr>
        <p:spPr>
          <a:xfrm>
            <a:off x="1637030" y="3700780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2159635" y="3738880"/>
            <a:ext cx="4147185" cy="13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剪去对角 33"/>
          <p:cNvSpPr/>
          <p:nvPr/>
        </p:nvSpPr>
        <p:spPr>
          <a:xfrm>
            <a:off x="1637030" y="457644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2159635" y="4597400"/>
            <a:ext cx="4916805" cy="1714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剪去对角 36"/>
          <p:cNvSpPr/>
          <p:nvPr/>
        </p:nvSpPr>
        <p:spPr>
          <a:xfrm>
            <a:off x="1637030" y="5559425"/>
            <a:ext cx="1365250" cy="76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accent1"/>
          </a:solidFill>
          <a:ln>
            <a:noFill/>
          </a:ln>
          <a:effectLst>
            <a:outerShdw blurRad="177800" dist="889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9635" y="5597525"/>
            <a:ext cx="5791835" cy="114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0574" y="628855"/>
            <a:ext cx="5645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协议层：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我们首先初始化环形缓冲区，同时我们定义了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gizwitsHandle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函数，该函数支持从缓冲区读取完整协议包，解析命令类型，响应指令并触发事件，同时我们在应用层注册事件回调函数，将协议指令转换为具体操作应用层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8773" y="628855"/>
            <a:ext cx="56454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应用层：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）传感器数据读取：通过 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userHandle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函数周期性采集传感器数据（如温度、湿度），更新至协议层数据点 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currentDataPoint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，为上报云端提供实时数据源。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）业务逻辑执行：在协议层解析到控制指令（如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发送的“开灯”命令）后，应用层通过回调函数（如 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gizwitsEventProcess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）执行具体硬件操作（如设置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GPIO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电平控制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）任务协调：在 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main()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函数的循环中，周期性调用 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userHandle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更新数据，并触发 </a:t>
            </a:r>
            <a:r>
              <a:rPr lang="en-US" altLang="zh-CN" sz="2400" dirty="0" err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gizwitsHandle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()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处理通信协议，实现数据采集与协议处理的协同运行。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形 5" descr="undraw_ideas_flow_re_bme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5427" y="3367471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7835" y="349649"/>
            <a:ext cx="5645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通信流程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7835" y="1303756"/>
            <a:ext cx="6464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设备初始化与配网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数据上行：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采集数据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云端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指令下行：手机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APP—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云端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—STM32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轻网关方案接入机智云流程 - 机智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80" y="2873416"/>
            <a:ext cx="7348265" cy="3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491642" y="6308296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13.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机智云流图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4623" y="441608"/>
            <a:ext cx="646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030" y="1282742"/>
            <a:ext cx="646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创建控制对象：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在机智云平台通过网页定义设备数据点（包括温湿度，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开关等）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030" y="2739430"/>
            <a:ext cx="8743349" cy="263887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56510" y="5575258"/>
            <a:ext cx="289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14.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机智云数据点设置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4099" y="124652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系统自动生成：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a.STM32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的串口通信协议文档（包含数据帧格式、指令集）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手机端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SDK(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Android/iOS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，封装了云端交互逻辑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9457" y="418275"/>
            <a:ext cx="646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前期准备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364" y="3572300"/>
            <a:ext cx="5982535" cy="2867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079" y="77242"/>
            <a:ext cx="3845373" cy="62165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27157" y="641709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机智云代码包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58140" y="6415963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15.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一键生成代码包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3332" y="467733"/>
            <a:ext cx="646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设备初始化与配网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0654" y="1827670"/>
            <a:ext cx="91690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配置串口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波特率通常为115200），按照机智云生成的串口协议，实现“发送数据帧”和“解析响应帧”的功能。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61629" y="1242004"/>
            <a:ext cx="646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STM32的串口初始化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3108718"/>
            <a:ext cx="9944100" cy="2181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73077" y="5415941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17.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发送响应帧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3332" y="467733"/>
            <a:ext cx="646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设备初始化与配网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1629" y="1242004"/>
            <a:ext cx="6464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STM32的串口初始化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483" y="2082904"/>
            <a:ext cx="7343775" cy="3009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17466" y="5344920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18.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解析响应帧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3332" y="467733"/>
            <a:ext cx="646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设备初始化与配网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4311" y="1313764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配网</a:t>
            </a:r>
            <a:r>
              <a:rPr lang="en-US" altLang="zh-CN" sz="32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4311" y="2034348"/>
            <a:ext cx="5252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配网过程需要用到两台支持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2.4G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移动热点的手机，将其中一台设备与硬件连接进行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USB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供电，并开启此设备热点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热点名称不能出现中文字符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。将另一台设备连接至此热点，打开机智云平台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，利用一键配网功能完成连接。      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此时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系统通过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即可与移动端进行正常的信息交互。</a:t>
            </a:r>
            <a:endParaRPr lang="zh-CN" altLang="en-US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0248" y="2191102"/>
            <a:ext cx="5204975" cy="28403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3888" y="5250613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机智云一键配网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4519" y="366298"/>
            <a:ext cx="9100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数据上行：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采集数据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云端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2094" y="1328954"/>
            <a:ext cx="84657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(1)STM32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打包数据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主控采集传感器数据（温湿度等），按照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机智云串口协议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封装成帧，通过串口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发送给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2094" y="2907164"/>
            <a:ext cx="9763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(2)ESP8266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上传数据到机智云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GAgent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固件解析串口数据帧，提取数据点内容，通过</a:t>
            </a:r>
            <a:r>
              <a:rPr lang="en-US" altLang="zh-CN" sz="2400" dirty="0" err="1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将数据封装为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MQTT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消息发送至机智云服务器。机智云服务器解析消息，根据设备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将数据存储，并触发数据更新事件。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2094" y="4846156"/>
            <a:ext cx="9613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机智云推送数据到手机</a:t>
            </a:r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与机智云保持长连接（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WebSocket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 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MQTT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）。当云端接收到设备数据时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自动将数据推送给订阅该设备的 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SDK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接口解析数据（如温度值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),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并展示给用户。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2305" y="389356"/>
            <a:ext cx="879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指令下行：手机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APP—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云端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—STM32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184" y="1601401"/>
            <a:ext cx="84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</a:t>
            </a:r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发送控制指令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用户在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上操作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如点击“开灯”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SDK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调用云端口，发送指令到机智云服务器。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184" y="3429000"/>
            <a:ext cx="84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机智云转发指令到设备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机智云服务器根据设备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查找在线设备，将指令封装为 </a:t>
            </a:r>
            <a:r>
              <a:rPr lang="en-US" altLang="zh-CN" sz="2400" dirty="0" err="1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GAgent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协议格式，通过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TCP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连接下发给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2305" y="389356"/>
            <a:ext cx="8799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指令下行：手机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APP—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云端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—STM32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9184" y="1601401"/>
            <a:ext cx="84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(3)ESP8266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解析指令并转发给</a:t>
            </a:r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接收云端指令，按串口协议重新封装（如添加包头、校验码）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通过串口发送给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184" y="3429000"/>
            <a:ext cx="846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(4)STM32</a:t>
            </a:r>
            <a:r>
              <a:rPr lang="zh-CN" altLang="en-US" sz="2400" b="1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执行指令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主控解析串口帧，提取数据点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和值（如 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0x02 =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开关，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0x01 = 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开），控制外设（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LED/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风扇）执行对应动作。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8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PART-1</a:t>
            </a:r>
            <a:r>
              <a:rPr lang="en-US" altLang="zh-CN" sz="4800" dirty="0">
                <a:solidFill>
                  <a:schemeClr val="accent4"/>
                </a:solidFill>
                <a:ea typeface="OPPOSans R" panose="00020600040101010101" charset="-122"/>
                <a:cs typeface="思源黑体 Regular" panose="020B0500000000000000" charset="-122"/>
              </a:rPr>
              <a:t> </a:t>
            </a:r>
            <a:endParaRPr lang="en-US" altLang="zh-CN" sz="48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49237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项目简介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6" name="图形 5" descr="undraw_ideas_re_7twj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030" y="2260600"/>
            <a:ext cx="3216275" cy="3549015"/>
          </a:xfrm>
          <a:prstGeom prst="rect">
            <a:avLst/>
          </a:prstGeom>
          <a:effectLst>
            <a:outerShdw blurRad="254000" dist="1270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972" y="1193076"/>
            <a:ext cx="10638056" cy="47678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6982" y="452844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机智云部分代码展示</a:t>
            </a:r>
            <a:r>
              <a:rPr lang="zh-CN" altLang="en-US" sz="32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795" y="722811"/>
            <a:ext cx="8457504" cy="55342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形 21" descr="undraw_ideas_flow_re_bme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89963" y="3368040"/>
            <a:ext cx="2218690" cy="3142615"/>
          </a:xfrm>
          <a:prstGeom prst="rect">
            <a:avLst/>
          </a:prstGeom>
          <a:effectLst>
            <a:outerShdw blurRad="101600" dist="381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777454" y="51153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天问语音模块（</a:t>
            </a:r>
            <a:r>
              <a:rPr lang="en-US" altLang="zh-CN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ASRPRO</a:t>
            </a: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）：</a:t>
            </a:r>
            <a:endParaRPr lang="zh-CN" altLang="en-US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7454" y="1834379"/>
            <a:ext cx="58103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ASPRO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是一款针对低成本离线语音应用方案开发的通用、便携、低功耗且高性能的语音识别芯片。</a:t>
            </a:r>
            <a:endParaRPr lang="en-US" altLang="zh-CN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其采用第三代语音识别技术，内置脑神经网络，支持语音识别、声纹识别、语音增强、语音监测等功能，具备强劲的回声消除和环境噪声抑制能力，支持汉语、英语、日语等多种全球语言，支持十米超远距离识别，响应时间小于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0.1s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，可实现</a:t>
            </a:r>
            <a:r>
              <a:rPr lang="en-US" altLang="zh-CN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98%</a:t>
            </a:r>
            <a:r>
              <a:rPr lang="zh-CN" altLang="en-US" sz="2400" dirty="0">
                <a:solidFill>
                  <a:schemeClr val="bg1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以上的高识别率。</a:t>
            </a:r>
            <a:endParaRPr lang="zh-CN" altLang="en-US" sz="2400" dirty="0">
              <a:solidFill>
                <a:schemeClr val="bg1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图片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917" y="1329968"/>
            <a:ext cx="52673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74286" y="1059658"/>
            <a:ext cx="49275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系统框架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硬件层</a:t>
            </a:r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的串口（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URAT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SPI /I2C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等接口与物理模块相连接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协议层：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模块通过特定协议（如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AT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指令、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MQTT\HTTP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等）发送指令，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解析后执行控制逻辑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89982" y="1059658"/>
            <a:ext cx="582874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软件流程：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初始化串口：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配置波特率、中断，启用接收缓冲区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数据接收处理：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通过中断方式读取串口数据，存入缓冲区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协议解析：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根据特定格式提取指令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4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执行控制：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根据指令操作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GPIO,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或返回状态数据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39" y="225395"/>
            <a:ext cx="10482497" cy="611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4665" y="6342915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语音唤醒词设置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思源黑体 Regular" panose="020B0500000000000000" charset="-122"/>
              </a:rPr>
              <a:t>结果展示</a:t>
            </a:r>
            <a:endParaRPr lang="en-US" altLang="zh-CN" sz="6000" dirty="0">
              <a:solidFill>
                <a:schemeClr val="accent4"/>
              </a:solidFill>
              <a:ea typeface="OPPOSans R" panose="00020600040101010101" charset="-122"/>
              <a:cs typeface="思源黑体 Regular" panose="020B0500000000000000" charset="-122"/>
            </a:endParaRPr>
          </a:p>
        </p:txBody>
      </p:sp>
      <p:pic>
        <p:nvPicPr>
          <p:cNvPr id="15" name="图形 14" descr="undraw_diary_re_4jp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97990" y="2437765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PART-4 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9" t="14350" r="19386"/>
          <a:stretch>
            <a:fillRect/>
          </a:stretch>
        </p:blipFill>
        <p:spPr>
          <a:xfrm>
            <a:off x="537369" y="1261865"/>
            <a:ext cx="5837305" cy="45118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14" y="1167413"/>
            <a:ext cx="2262086" cy="47007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6589" y="5930832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21.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实物连接图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32716" y="5930832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22.APP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控制界面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undraw_my_password_re_ydq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0300" y="3740150"/>
            <a:ext cx="2023745" cy="1971040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20" name="文本框 19"/>
          <p:cNvSpPr txBox="1"/>
          <p:nvPr/>
        </p:nvSpPr>
        <p:spPr>
          <a:xfrm>
            <a:off x="3683000" y="2583815"/>
            <a:ext cx="9651365" cy="133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5400" dirty="0">
                <a:solidFill>
                  <a:schemeClr val="accent4"/>
                </a:solidFill>
                <a:ea typeface="+mn-lt"/>
                <a:cs typeface="OPPOSans L" panose="00020600040101010101" charset="-122"/>
                <a:sym typeface="+mn-ea"/>
              </a:rPr>
              <a:t>感谢</a:t>
            </a:r>
            <a:r>
              <a:rPr lang="zh-CN" altLang="en-US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您的聆听！</a:t>
            </a:r>
            <a:r>
              <a:rPr lang="en-US" altLang="zh-CN" sz="5400" dirty="0">
                <a:solidFill>
                  <a:schemeClr val="accent4"/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  <a:sym typeface="+mn-ea"/>
              </a:rPr>
              <a:t> </a:t>
            </a:r>
            <a:endParaRPr lang="en-US" altLang="zh-CN" sz="5400" dirty="0">
              <a:solidFill>
                <a:schemeClr val="accent4"/>
              </a:solidFill>
              <a:latin typeface="OPPOSans L" panose="00020600040101010101" charset="-122"/>
              <a:ea typeface="OPPOSans L" panose="00020600040101010101" charset="-122"/>
              <a:cs typeface="OPPOSans L" panose="00020600040101010101" charset="-122"/>
              <a:sym typeface="+mn-ea"/>
            </a:endParaRPr>
          </a:p>
        </p:txBody>
      </p:sp>
      <p:pic>
        <p:nvPicPr>
          <p:cNvPr id="16" name="图形 15" descr="undraw_portfolio_website_re_jsd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45235" y="1139825"/>
            <a:ext cx="2332355" cy="156464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245235" y="5164455"/>
            <a:ext cx="2332355" cy="546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540000">
            <a:off x="8733155" y="653415"/>
            <a:ext cx="4686300" cy="1557020"/>
            <a:chOff x="12808" y="83"/>
            <a:chExt cx="8827" cy="273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2808" y="83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903" y="718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3005" y="1392"/>
              <a:ext cx="8630" cy="1423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tape-1453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40000"/>
          </a:blip>
          <a:stretch>
            <a:fillRect/>
          </a:stretch>
        </p:blipFill>
        <p:spPr>
          <a:xfrm rot="3120000">
            <a:off x="12065" y="4385945"/>
            <a:ext cx="2515235" cy="1257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 descr="undraw_diary_re_4jp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55355" y="3214308"/>
            <a:ext cx="3636645" cy="3390900"/>
          </a:xfrm>
          <a:prstGeom prst="rect">
            <a:avLst/>
          </a:prstGeom>
          <a:effectLst>
            <a:outerShdw blurRad="203200" dist="1016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0" name="文本框 39"/>
          <p:cNvSpPr txBox="1"/>
          <p:nvPr/>
        </p:nvSpPr>
        <p:spPr>
          <a:xfrm>
            <a:off x="622209" y="158114"/>
            <a:ext cx="11121754" cy="224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ea"/>
              </a:rPr>
              <a:t>项目概述：</a:t>
            </a:r>
            <a:endParaRPr lang="en-US" altLang="zh-CN" sz="32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lt"/>
              <a:sym typeface="+mn-ea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8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ea"/>
              </a:rPr>
              <a:t>	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ea"/>
              </a:rPr>
              <a:t>本次我们搭建了以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ea"/>
              </a:rPr>
              <a:t>STM32F103C8T6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lt"/>
                <a:sym typeface="+mn-ea"/>
              </a:rPr>
              <a:t>为主体，基于智慧家居背景的智能台灯与风扇系统。可以通过语音指令或手机移动端实现对台灯、风扇相关功能的控制，以及室内温湿度的监测显示。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209" y="3643692"/>
            <a:ext cx="4637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1.STM32F103C86T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开发板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2.ESP8266(WIFI STM32)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3.ASRPRO(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语音 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4.DHT11(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温湿度传感器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风扇（直流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5v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8576" y="3643692"/>
            <a:ext cx="450828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IIC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0.96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寸）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大功率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LED(5v)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面包板、连接线、电机驱     动、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USB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供电等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622209" y="2998113"/>
            <a:ext cx="20649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材料清单</a:t>
            </a:r>
            <a:r>
              <a:rPr lang="zh-CN" altLang="en-US" sz="18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800" b="1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11570" y="2139950"/>
            <a:ext cx="4751070" cy="63055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1570" y="2770505"/>
            <a:ext cx="7171690" cy="131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基础框架</a:t>
            </a:r>
            <a:r>
              <a:rPr lang="en-US" altLang="zh-CN" sz="6000" dirty="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rPr>
              <a:t> </a:t>
            </a:r>
            <a:endParaRPr lang="en-US" altLang="zh-CN" sz="6000" dirty="0">
              <a:solidFill>
                <a:schemeClr val="accent4"/>
              </a:solidFill>
              <a:ea typeface="OPPOSans L" panose="00020600040101010101" charset="-122"/>
              <a:cs typeface="OPPOSans L" panose="00020600040101010101" charset="-122"/>
            </a:endParaRPr>
          </a:p>
        </p:txBody>
      </p:sp>
      <p:pic>
        <p:nvPicPr>
          <p:cNvPr id="11" name="图片 10" descr="tape-145367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3000000">
            <a:off x="8285480" y="1600200"/>
            <a:ext cx="3056890" cy="1528445"/>
          </a:xfrm>
          <a:prstGeom prst="rect">
            <a:avLst/>
          </a:prstGeom>
        </p:spPr>
      </p:pic>
      <p:pic>
        <p:nvPicPr>
          <p:cNvPr id="13" name="图形 12" descr="undraw_instant_analysis_re_mid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030" y="2524760"/>
            <a:ext cx="4419600" cy="3405505"/>
          </a:xfrm>
          <a:prstGeom prst="rect">
            <a:avLst/>
          </a:prstGeom>
          <a:effectLst>
            <a:outerShdw blurRad="203200" dist="101600" dir="2700000" algn="tl" rotWithShape="0">
              <a:schemeClr val="accent6">
                <a:lumMod val="25000"/>
                <a:alpha val="20000"/>
              </a:scheme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825625" y="680085"/>
            <a:ext cx="7171690" cy="120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800">
                <a:solidFill>
                  <a:schemeClr val="accent4"/>
                </a:solidFill>
                <a:ea typeface="OPPOSans L" panose="00020600040101010101" charset="-122"/>
                <a:cs typeface="OPPOSans L" panose="00020600040101010101" charset="-122"/>
              </a:defRPr>
            </a:lvl1pPr>
          </a:lstStyle>
          <a:p>
            <a:r>
              <a:rPr lang="en-US" altLang="zh-CN" dirty="0"/>
              <a:t>PART-2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 flipH="1">
            <a:off x="1637030" y="978535"/>
            <a:ext cx="76200" cy="7607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411" y="290160"/>
            <a:ext cx="8591177" cy="60893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01389" y="6379551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54255" y="1888106"/>
            <a:ext cx="499872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我们使用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ESP8266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作为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模块，通过机智云协议，与手机端进行通信。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主要实现：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实时显示传感器采集的数据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通过手机端控制外设状态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56" y="1335656"/>
            <a:ext cx="4859088" cy="322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627017" y="40930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主要模块</a:t>
            </a:r>
            <a:r>
              <a:rPr lang="zh-CN" altLang="en-US" sz="32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32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28858" y="4721198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5.ESP2286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引脚图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7056" y="797510"/>
            <a:ext cx="499872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天问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ASP PRO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识别用户语音信息，控制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STM32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根据语音指令执行相应的操作。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·DHT11(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温湿度传感器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采集室内的温度和湿度，并将数据打包发送给主控板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风扇模块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通过电机驱动，采用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PWM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控制的方式，改变定时器产生的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PWM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信号的占空比，实现风扇转速的控制。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74" name="Picture 2" descr="天问arspro与esp8266交互，带源码与程序示例_天问asrpro连接esp8266-CSDN博客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t="5872" r="1027" b="7785"/>
          <a:stretch>
            <a:fillRect/>
          </a:stretch>
        </p:blipFill>
        <p:spPr bwMode="auto">
          <a:xfrm>
            <a:off x="5700013" y="953008"/>
            <a:ext cx="6069874" cy="235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798527" y="3416327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6.ASR PRO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076" name="Picture 4" descr="温湿度模块_DHT11温度模块 湿度模块 温湿度模块 DHT11传感器 - 阿里巴巴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15648" r="4794" b="15648"/>
          <a:stretch>
            <a:fillRect/>
          </a:stretch>
        </p:blipFill>
        <p:spPr bwMode="auto">
          <a:xfrm>
            <a:off x="6043875" y="4162829"/>
            <a:ext cx="2011679" cy="159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4832" t="15129" r="5192" b="11511"/>
          <a:stretch>
            <a:fillRect/>
          </a:stretch>
        </p:blipFill>
        <p:spPr>
          <a:xfrm>
            <a:off x="9091748" y="4107341"/>
            <a:ext cx="2265717" cy="17068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87590" y="5825297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7.DHT11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09866" y="5825297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8.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风扇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930" y="1222445"/>
            <a:ext cx="499872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大功率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驱动芯片相连接，利用定时器产生的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PWM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信号来控制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LED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的亮度。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四针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endParaRPr lang="en-US" altLang="zh-CN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</a:t>
            </a:r>
            <a:r>
              <a:rPr lang="en-US" altLang="zh-CN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DHT11</a:t>
            </a:r>
            <a:r>
              <a:rPr lang="zh-CN" altLang="en-US" sz="2400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采集的温湿度传感器数据，用于人机交互</a:t>
            </a:r>
            <a:endParaRPr lang="zh-CN" altLang="en-US" sz="24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1777" t="9142" r="7715" b="11873"/>
          <a:stretch>
            <a:fillRect/>
          </a:stretch>
        </p:blipFill>
        <p:spPr>
          <a:xfrm>
            <a:off x="6096000" y="2053298"/>
            <a:ext cx="2360023" cy="2315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4921" t="9524" r="4921" b="9080"/>
          <a:stretch>
            <a:fillRect/>
          </a:stretch>
        </p:blipFill>
        <p:spPr>
          <a:xfrm>
            <a:off x="9013371" y="2053297"/>
            <a:ext cx="2564590" cy="23153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05305" y="4607987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9.3W LED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26678" y="4607987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10.</a:t>
            </a:r>
            <a:r>
              <a:rPr lang="zh-CN" altLang="en-US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四针</a:t>
            </a:r>
            <a:r>
              <a:rPr lang="en-US" altLang="zh-CN" sz="2000" b="1" dirty="0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OLED</a:t>
            </a:r>
            <a:endParaRPr lang="zh-CN" altLang="en-US" sz="2000" dirty="0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407,&quot;width&quot;:4814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8.xml><?xml version="1.0" encoding="utf-8"?>
<p:tagLst xmlns:p="http://schemas.openxmlformats.org/presentationml/2006/main">
  <p:tag name="KSO_WM_UNIT_PLACING_PICTURE_USER_VIEWPORT" val="{&quot;height&quot;:2407,&quot;width&quot;:4814}"/>
</p:tagLst>
</file>

<file path=ppt/theme/theme1.xml><?xml version="1.0" encoding="utf-8"?>
<a:theme xmlns:a="http://schemas.openxmlformats.org/drawingml/2006/main" name="1_Office 主题​​">
  <a:themeElements>
    <a:clrScheme name="自定义 4">
      <a:dk1>
        <a:srgbClr val="FFFFFF"/>
      </a:dk1>
      <a:lt1>
        <a:srgbClr val="EFEFEF"/>
      </a:lt1>
      <a:dk2>
        <a:srgbClr val="FFFFFF"/>
      </a:dk2>
      <a:lt2>
        <a:srgbClr val="EFEFEF"/>
      </a:lt2>
      <a:accent1>
        <a:srgbClr val="86C1C1"/>
      </a:accent1>
      <a:accent2>
        <a:srgbClr val="FFFFFF"/>
      </a:accent2>
      <a:accent3>
        <a:srgbClr val="000000"/>
      </a:accent3>
      <a:accent4>
        <a:srgbClr val="363636"/>
      </a:accent4>
      <a:accent5>
        <a:srgbClr val="6C6C6C"/>
      </a:accent5>
      <a:accent6>
        <a:srgbClr val="F1F0EB"/>
      </a:accent6>
      <a:hlink>
        <a:srgbClr val="F1F0EB"/>
      </a:hlink>
      <a:folHlink>
        <a:srgbClr val="F1F0EB"/>
      </a:folHlink>
    </a:clrScheme>
    <a:fontScheme name="自定义 2">
      <a:majorFont>
        <a:latin typeface="OPPOSans R"/>
        <a:ea typeface="OPPOSans R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3831</Words>
  <Application>WPS 演示</Application>
  <PresentationFormat>宽屏</PresentationFormat>
  <Paragraphs>268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思源黑体 Regular</vt:lpstr>
      <vt:lpstr>黑体</vt:lpstr>
      <vt:lpstr>Wingdings</vt:lpstr>
      <vt:lpstr>OPPOSans L</vt:lpstr>
      <vt:lpstr>OPPOSans R</vt:lpstr>
      <vt:lpstr>思源黑体 Light</vt:lpstr>
      <vt:lpstr>Segoe UI Light</vt:lpstr>
      <vt:lpstr>微软雅黑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19565</cp:lastModifiedBy>
  <cp:revision>248</cp:revision>
  <dcterms:created xsi:type="dcterms:W3CDTF">2019-06-19T02:08:00Z</dcterms:created>
  <dcterms:modified xsi:type="dcterms:W3CDTF">2025-06-03T00:30:15Z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ICV">
    <vt:lpwstr>E8C8AFB2FA85482ABB42D95A540DAD54_12</vt:lpwstr>
  </property>
</Properties>
</file>